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1" r:id="rId5"/>
    <p:sldId id="262" r:id="rId6"/>
    <p:sldId id="270" r:id="rId7"/>
    <p:sldId id="263" r:id="rId8"/>
    <p:sldId id="264" r:id="rId9"/>
    <p:sldId id="265" r:id="rId10"/>
    <p:sldId id="266" r:id="rId11"/>
    <p:sldId id="267" r:id="rId12"/>
    <p:sldId id="268" r:id="rId13"/>
    <p:sldId id="269" r:id="rId1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C0D65B4-A893-48D1-8EC8-E78FB9D65DC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3C19231-E553-4A6D-BC3A-66DB57CBFA6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B06170-29F9-474C-8759-BC9BB15557FB}"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5589930B-3704-4211-B593-1DB4D91B5BF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145E3E6-574D-4C01-85A6-D13D5EC6859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C7784B5-48C9-4647-BD05-D0B2F8BB2654}"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F91E2C6-D304-4451-8753-D9CEEBE3A07B}"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0B34D9E-473C-4720-86E5-838C8030C69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E6F72B6F-F610-4C7C-95F9-EB0BE1DAF38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2E9B4E1E-5AEB-472A-BE8C-DA808033060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0F7974C-C74B-43F0-A696-0B3B4DD12AF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FC955BF-8561-4DBA-BE87-C5A557AABBFD}"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1144FD12-C3EF-472C-9CCC-CF9B068940A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ChangeArrowheads="1"/>
          </p:cNvSpPr>
          <p:nvPr/>
        </p:nvSpPr>
        <p:spPr bwMode="auto">
          <a:xfrm>
            <a:off x="611188" y="508000"/>
            <a:ext cx="7993062" cy="5584825"/>
          </a:xfrm>
          <a:prstGeom prst="rect">
            <a:avLst/>
          </a:prstGeom>
          <a:noFill/>
          <a:ln w="9525">
            <a:noFill/>
            <a:miter lim="800000"/>
            <a:headEnd/>
            <a:tailEnd/>
          </a:ln>
          <a:effectLst/>
        </p:spPr>
        <p:txBody>
          <a:bodyPr anchor="ctr">
            <a:spAutoFit/>
          </a:bodyPr>
          <a:lstStyle/>
          <a:p>
            <a:pPr>
              <a:buFontTx/>
              <a:buChar char="•"/>
            </a:pPr>
            <a:r>
              <a:rPr lang="en-AU" sz="3600" dirty="0"/>
              <a:t>Write a definition for yourself of denotative and connotative meaning.</a:t>
            </a:r>
            <a:endParaRPr lang="en-US" sz="3600" dirty="0"/>
          </a:p>
          <a:p>
            <a:pPr>
              <a:buFontTx/>
              <a:buChar char="•"/>
            </a:pPr>
            <a:endParaRPr lang="en-US" sz="3600" dirty="0"/>
          </a:p>
          <a:p>
            <a:pPr>
              <a:buFontTx/>
              <a:buChar char="•"/>
            </a:pPr>
            <a:r>
              <a:rPr lang="en-US" sz="3600" dirty="0"/>
              <a:t>Explain in your own words why connotative meanings are important to </a:t>
            </a:r>
            <a:r>
              <a:rPr lang="en-US" sz="3600" dirty="0" smtClean="0"/>
              <a:t>advertisers.</a:t>
            </a:r>
            <a:endParaRPr lang="en-US" sz="3600" dirty="0"/>
          </a:p>
          <a:p>
            <a:pPr>
              <a:buFontTx/>
              <a:buChar char="•"/>
            </a:pPr>
            <a:endParaRPr lang="en-US" sz="3600" dirty="0"/>
          </a:p>
          <a:p>
            <a:pPr>
              <a:buFontTx/>
              <a:buChar char="•"/>
            </a:pPr>
            <a:r>
              <a:rPr lang="en-US" sz="3600" dirty="0"/>
              <a:t>Explain how images can have connotative meanings as well as </a:t>
            </a:r>
            <a:r>
              <a:rPr lang="en-US" sz="3600" dirty="0" smtClean="0"/>
              <a:t>denotative.</a:t>
            </a:r>
            <a:endParaRPr lang="en-US" sz="36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1" name="Picture 5" descr="image002"/>
          <p:cNvPicPr>
            <a:picLocks noChangeAspect="1" noChangeArrowheads="1"/>
          </p:cNvPicPr>
          <p:nvPr/>
        </p:nvPicPr>
        <p:blipFill>
          <a:blip r:embed="rId2" cstate="print"/>
          <a:srcRect/>
          <a:stretch>
            <a:fillRect/>
          </a:stretch>
        </p:blipFill>
        <p:spPr bwMode="auto">
          <a:xfrm>
            <a:off x="971550" y="649288"/>
            <a:ext cx="7129463" cy="55054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57200" y="1989138"/>
            <a:ext cx="8229600" cy="3095625"/>
          </a:xfrm>
        </p:spPr>
        <p:txBody>
          <a:bodyPr/>
          <a:lstStyle/>
          <a:p>
            <a:r>
              <a:rPr lang="en-AU"/>
              <a:t>Where do connotative meanings come from?</a:t>
            </a:r>
          </a:p>
          <a:p>
            <a:r>
              <a:rPr lang="en-AU"/>
              <a:t>Why do people’s connotations differ widely when looking at the same word or image?</a:t>
            </a:r>
          </a:p>
          <a:p>
            <a:pPr algn="ctr">
              <a:buFontTx/>
              <a:buNone/>
            </a:pPr>
            <a:endParaRPr lang="en-US" sz="20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8" name="Rectangle 4"/>
          <p:cNvSpPr>
            <a:spLocks noChangeArrowheads="1"/>
          </p:cNvSpPr>
          <p:nvPr/>
        </p:nvSpPr>
        <p:spPr bwMode="auto">
          <a:xfrm>
            <a:off x="1116013" y="1125538"/>
            <a:ext cx="7056437" cy="3971925"/>
          </a:xfrm>
          <a:prstGeom prst="rect">
            <a:avLst/>
          </a:prstGeom>
          <a:noFill/>
          <a:ln w="9525">
            <a:noFill/>
            <a:miter lim="800000"/>
            <a:headEnd/>
            <a:tailEnd/>
          </a:ln>
          <a:effectLst/>
        </p:spPr>
        <p:txBody>
          <a:bodyPr>
            <a:spAutoFit/>
          </a:bodyPr>
          <a:lstStyle/>
          <a:p>
            <a:pPr>
              <a:spcBef>
                <a:spcPct val="50000"/>
              </a:spcBef>
            </a:pPr>
            <a:r>
              <a:rPr lang="en-US" sz="2400" i="1"/>
              <a:t>"An expensive ad represents the toil, attention, testing, wit, art, and skill of many people. Far more thought and care go into the composition of any prominent ad in a newspaper or magazine than go into the writing of their features and editorials. Any expensive ad is as carefully built on the tested foundations of public stereotypes or 'sets' of established attitudes, as any skyscraper is built on bedrock."</a:t>
            </a:r>
            <a:r>
              <a:rPr lang="en-US" sz="2400"/>
              <a:t> </a:t>
            </a:r>
          </a:p>
          <a:p>
            <a:pPr>
              <a:spcBef>
                <a:spcPct val="50000"/>
              </a:spcBef>
            </a:pPr>
            <a:r>
              <a:rPr lang="en-US" sz="1400" i="1"/>
              <a:t>Marshall McLuhan, </a:t>
            </a:r>
            <a:r>
              <a:rPr lang="en-US" sz="1400"/>
              <a:t>Understanding Media: The extensions of man</a:t>
            </a:r>
            <a:r>
              <a:rPr lang="en-US" sz="1400" i="1"/>
              <a:t>, 1964, New York: New American Library, Inc., p. 203.</a:t>
            </a:r>
            <a:r>
              <a:rPr lang="en-US"/>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ad and the ego’</a:t>
            </a:r>
            <a:endParaRPr lang="en-NZ" dirty="0"/>
          </a:p>
        </p:txBody>
      </p:sp>
      <p:sp>
        <p:nvSpPr>
          <p:cNvPr id="3" name="Text Placeholder 2"/>
          <p:cNvSpPr>
            <a:spLocks noGrp="1"/>
          </p:cNvSpPr>
          <p:nvPr>
            <p:ph type="body" idx="1"/>
          </p:nvPr>
        </p:nvSpPr>
        <p:spPr>
          <a:xfrm>
            <a:off x="722313" y="1643051"/>
            <a:ext cx="2706679" cy="2763850"/>
          </a:xfrm>
        </p:spPr>
        <p:txBody>
          <a:bodyPr/>
          <a:lstStyle/>
          <a:p>
            <a:r>
              <a:rPr lang="en-NZ" i="1" dirty="0" smtClean="0"/>
              <a:t>What do these words mean?</a:t>
            </a:r>
          </a:p>
          <a:p>
            <a:endParaRPr lang="en-NZ" dirty="0" smtClean="0"/>
          </a:p>
          <a:p>
            <a:r>
              <a:rPr lang="en-NZ" dirty="0" smtClean="0"/>
              <a:t>Medium/media</a:t>
            </a:r>
          </a:p>
          <a:p>
            <a:r>
              <a:rPr lang="en-NZ" dirty="0" smtClean="0"/>
              <a:t>Ego</a:t>
            </a:r>
          </a:p>
          <a:p>
            <a:r>
              <a:rPr lang="en-NZ" dirty="0" smtClean="0"/>
              <a:t>Citizen</a:t>
            </a:r>
          </a:p>
          <a:p>
            <a:r>
              <a:rPr lang="en-NZ" dirty="0" smtClean="0"/>
              <a:t>Democracy</a:t>
            </a:r>
            <a:endParaRPr lang="en-NZ" dirty="0"/>
          </a:p>
        </p:txBody>
      </p:sp>
      <p:sp>
        <p:nvSpPr>
          <p:cNvPr id="4" name="TextBox 3"/>
          <p:cNvSpPr txBox="1"/>
          <p:nvPr/>
        </p:nvSpPr>
        <p:spPr>
          <a:xfrm>
            <a:off x="5357818" y="1928802"/>
            <a:ext cx="3429024" cy="2246769"/>
          </a:xfrm>
          <a:prstGeom prst="rect">
            <a:avLst/>
          </a:prstGeom>
          <a:noFill/>
        </p:spPr>
        <p:txBody>
          <a:bodyPr wrap="square" rtlCol="0">
            <a:spAutoFit/>
          </a:bodyPr>
          <a:lstStyle/>
          <a:p>
            <a:r>
              <a:rPr lang="en-NZ" sz="2000" dirty="0" smtClean="0"/>
              <a:t>“A democratic civilization will only save itself if it makes the language of the image into a stimulus for critical reflection – not an invitation for hypnosis.”</a:t>
            </a:r>
          </a:p>
          <a:p>
            <a:r>
              <a:rPr lang="en-NZ" sz="2000" dirty="0"/>
              <a:t>	</a:t>
            </a:r>
            <a:r>
              <a:rPr lang="en-NZ" sz="2000" dirty="0" smtClean="0"/>
              <a:t>Umberto Eco</a:t>
            </a:r>
            <a:endParaRPr lang="en-NZ"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8313" y="2708275"/>
            <a:ext cx="8229600" cy="1143000"/>
          </a:xfrm>
        </p:spPr>
        <p:txBody>
          <a:bodyPr/>
          <a:lstStyle/>
          <a:p>
            <a:r>
              <a:rPr lang="en-AU" sz="4000"/>
              <a:t>Explain the denotative and connotative meanings of the following:</a:t>
            </a:r>
            <a:endParaRPr lang="en-US" sz="4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4"/>
          <p:cNvSpPr>
            <a:spLocks noChangeArrowheads="1"/>
          </p:cNvSpPr>
          <p:nvPr/>
        </p:nvSpPr>
        <p:spPr bwMode="auto">
          <a:xfrm>
            <a:off x="468313" y="1484313"/>
            <a:ext cx="8229600" cy="3876675"/>
          </a:xfrm>
          <a:prstGeom prst="rect">
            <a:avLst/>
          </a:prstGeom>
          <a:noFill/>
          <a:ln w="9525">
            <a:noFill/>
            <a:miter lim="800000"/>
            <a:headEnd/>
            <a:tailEnd/>
          </a:ln>
          <a:effectLst/>
        </p:spPr>
        <p:txBody>
          <a:bodyPr/>
          <a:lstStyle/>
          <a:p>
            <a:pPr marL="342900" indent="-342900" algn="ctr">
              <a:spcBef>
                <a:spcPct val="20000"/>
              </a:spcBef>
            </a:pPr>
            <a:r>
              <a:rPr lang="en-AU" sz="20000"/>
              <a:t>BOY</a:t>
            </a:r>
            <a:endParaRPr lang="en-US" sz="200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3" name="Picture 5" descr="Athabascan%20Camp"/>
          <p:cNvPicPr>
            <a:picLocks noChangeAspect="1" noChangeArrowheads="1"/>
          </p:cNvPicPr>
          <p:nvPr/>
        </p:nvPicPr>
        <p:blipFill>
          <a:blip r:embed="rId2" cstate="print"/>
          <a:srcRect/>
          <a:stretch>
            <a:fillRect/>
          </a:stretch>
        </p:blipFill>
        <p:spPr bwMode="auto">
          <a:xfrm>
            <a:off x="2686050" y="571500"/>
            <a:ext cx="3771900" cy="57150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descr="taxi-jun03"/>
          <p:cNvPicPr>
            <a:picLocks noChangeAspect="1" noChangeArrowheads="1"/>
          </p:cNvPicPr>
          <p:nvPr/>
        </p:nvPicPr>
        <p:blipFill>
          <a:blip r:embed="rId2" cstate="print"/>
          <a:srcRect/>
          <a:stretch>
            <a:fillRect/>
          </a:stretch>
        </p:blipFill>
        <p:spPr bwMode="auto">
          <a:xfrm>
            <a:off x="1428750" y="1319213"/>
            <a:ext cx="6286500" cy="4219575"/>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fonts"/>
          <p:cNvPicPr>
            <a:picLocks noChangeAspect="1" noChangeArrowheads="1"/>
          </p:cNvPicPr>
          <p:nvPr/>
        </p:nvPicPr>
        <p:blipFill>
          <a:blip r:embed="rId2" cstate="print"/>
          <a:srcRect/>
          <a:stretch>
            <a:fillRect/>
          </a:stretch>
        </p:blipFill>
        <p:spPr bwMode="auto">
          <a:xfrm>
            <a:off x="3163888" y="908050"/>
            <a:ext cx="2816225" cy="50419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9750" y="2492375"/>
            <a:ext cx="8229600" cy="1143000"/>
          </a:xfrm>
        </p:spPr>
        <p:txBody>
          <a:bodyPr/>
          <a:lstStyle/>
          <a:p>
            <a:r>
              <a:rPr lang="en-AU" sz="4000"/>
              <a:t>Now let’s look at some ads and their denotative and connotative meanings:</a:t>
            </a:r>
            <a:endParaRPr lang="en-US" sz="4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6" name="Picture 6" descr="mercedes"/>
          <p:cNvPicPr>
            <a:picLocks noChangeAspect="1" noChangeArrowheads="1"/>
          </p:cNvPicPr>
          <p:nvPr/>
        </p:nvPicPr>
        <p:blipFill>
          <a:blip r:embed="rId2" cstate="print"/>
          <a:srcRect/>
          <a:stretch>
            <a:fillRect/>
          </a:stretch>
        </p:blipFill>
        <p:spPr bwMode="auto">
          <a:xfrm>
            <a:off x="1692275" y="423863"/>
            <a:ext cx="6119813" cy="5813425"/>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02" name="Picture 14" descr="g-m-nike-i1"/>
          <p:cNvPicPr>
            <a:picLocks noGrp="1" noChangeAspect="1" noChangeArrowheads="1"/>
          </p:cNvPicPr>
          <p:nvPr>
            <p:ph/>
          </p:nvPr>
        </p:nvPicPr>
        <p:blipFill>
          <a:blip r:embed="rId2" cstate="print"/>
          <a:srcRect/>
          <a:stretch>
            <a:fillRect/>
          </a:stretch>
        </p:blipFill>
        <p:spPr>
          <a:xfrm>
            <a:off x="1619250" y="474663"/>
            <a:ext cx="6048375" cy="5868987"/>
          </a:xfrm>
          <a:noFill/>
          <a:ln/>
        </p:spPr>
      </p:pic>
    </p:spTree>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77</TotalTime>
  <Words>234</Words>
  <Application>Microsoft Office PowerPoint</Application>
  <PresentationFormat>On-screen Show (4:3)</PresentationFormat>
  <Paragraphs>21</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Default Design</vt:lpstr>
      <vt:lpstr>Slide 1</vt:lpstr>
      <vt:lpstr>Explain the denotative and connotative meanings of the following:</vt:lpstr>
      <vt:lpstr>Slide 3</vt:lpstr>
      <vt:lpstr>Slide 4</vt:lpstr>
      <vt:lpstr>Slide 5</vt:lpstr>
      <vt:lpstr>Slide 6</vt:lpstr>
      <vt:lpstr>Now let’s look at some ads and their denotative and connotative meanings:</vt:lpstr>
      <vt:lpstr>Slide 8</vt:lpstr>
      <vt:lpstr>Slide 9</vt:lpstr>
      <vt:lpstr>Slide 10</vt:lpstr>
      <vt:lpstr>Slide 11</vt:lpstr>
      <vt:lpstr>Slide 12</vt:lpstr>
      <vt:lpstr>‘the ad and the ego’</vt:lpstr>
    </vt:vector>
  </TitlesOfParts>
  <Company>dfg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and Melissa</dc:creator>
  <cp:lastModifiedBy>tom</cp:lastModifiedBy>
  <cp:revision>7</cp:revision>
  <dcterms:created xsi:type="dcterms:W3CDTF">2007-02-15T08:15:07Z</dcterms:created>
  <dcterms:modified xsi:type="dcterms:W3CDTF">2009-07-26T09:06:06Z</dcterms:modified>
</cp:coreProperties>
</file>